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5" r:id="rId4"/>
  </p:sldMasterIdLst>
  <p:notesMasterIdLst>
    <p:notesMasterId r:id="rId9"/>
  </p:notesMasterIdLst>
  <p:sldIdLst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B268E-9423-4C7E-8A4B-92CBB7A1E8C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D67BF-CDE8-4F82-8F11-6BF87BB9E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93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766763" y="1466850"/>
            <a:ext cx="7031038" cy="3956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549736" y="5643466"/>
            <a:ext cx="4397871" cy="4617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t" anchorCtr="0">
            <a:noAutofit/>
          </a:bodyPr>
          <a:lstStyle/>
          <a:p>
            <a:endParaRPr dirty="0"/>
          </a:p>
        </p:txBody>
      </p:sp>
      <p:sp>
        <p:nvSpPr>
          <p:cNvPr id="107" name="Google Shape;107;p2:notes"/>
          <p:cNvSpPr txBox="1">
            <a:spLocks noGrp="1"/>
          </p:cNvSpPr>
          <p:nvPr>
            <p:ph type="sldNum" idx="12"/>
          </p:nvPr>
        </p:nvSpPr>
        <p:spPr>
          <a:xfrm>
            <a:off x="3113889" y="11138310"/>
            <a:ext cx="2382181" cy="588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3332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766763" y="1466850"/>
            <a:ext cx="7031038" cy="3956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549736" y="5643466"/>
            <a:ext cx="4397871" cy="4617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t" anchorCtr="0">
            <a:noAutofit/>
          </a:bodyPr>
          <a:lstStyle/>
          <a:p>
            <a:endParaRPr dirty="0"/>
          </a:p>
        </p:txBody>
      </p:sp>
      <p:sp>
        <p:nvSpPr>
          <p:cNvPr id="107" name="Google Shape;107;p2:notes"/>
          <p:cNvSpPr txBox="1">
            <a:spLocks noGrp="1"/>
          </p:cNvSpPr>
          <p:nvPr>
            <p:ph type="sldNum" idx="12"/>
          </p:nvPr>
        </p:nvSpPr>
        <p:spPr>
          <a:xfrm>
            <a:off x="3113889" y="11138310"/>
            <a:ext cx="2382181" cy="588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9667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-766763" y="1466850"/>
            <a:ext cx="7031038" cy="3956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549736" y="5643466"/>
            <a:ext cx="4397871" cy="4617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t" anchorCtr="0">
            <a:noAutofit/>
          </a:bodyPr>
          <a:lstStyle/>
          <a:p>
            <a:endParaRPr dirty="0"/>
          </a:p>
        </p:txBody>
      </p:sp>
      <p:sp>
        <p:nvSpPr>
          <p:cNvPr id="107" name="Google Shape;107;p2:notes"/>
          <p:cNvSpPr txBox="1">
            <a:spLocks noGrp="1"/>
          </p:cNvSpPr>
          <p:nvPr>
            <p:ph type="sldNum" idx="12"/>
          </p:nvPr>
        </p:nvSpPr>
        <p:spPr>
          <a:xfrm>
            <a:off x="3113889" y="11138310"/>
            <a:ext cx="2382181" cy="588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287" tIns="42143" rIns="84287" bIns="4214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0185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5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2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5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62DBD-7F2C-47FC-ACE7-76018A985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621CEA-C37B-43EB-BD29-283CCA7F3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81DDF9-1CA3-46E9-98DE-DC62912BB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B13267-C2AF-4553-ACAC-6CEE4BD3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9008E0-B6B0-442F-8A91-C59FF50F1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818849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23E7D-9E81-4F5F-A00F-93694817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A81FA0-D16E-498E-BA4D-207848FAA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0AF674-25D9-4B4C-9B0B-A31BC2C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8FA7BD-C6A7-452A-BFBC-AB4F21A2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A6BD57-545A-4070-8393-C7F7B9327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269177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C6AF6-5FE0-4677-A7C9-930FFC616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667E2F-C515-4C42-93CF-FA8B91504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206413-7EED-4615-B2B2-78D7F644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5E25F5-4E37-41B0-8F45-A92C1A44C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5ADE05-77C3-4165-8BE2-5609103B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80933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91E58-3A75-4391-951B-AC4D2426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762279-4B17-48FE-BB25-FEC5E0E2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8F5873-B5BD-42CD-923F-E7439A870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2FB2F3-C982-4BC8-9A96-BD39E373D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771F9F-531B-470E-B433-5718DBB14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CA786E-7029-493D-9FC1-D94BEAE0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50555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C7D4D-6C14-4E29-8CC7-8282FD633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9412B9-1B81-4ECE-B200-8A82E3DE7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8F3F50-46D7-4409-BB63-C56FD9D27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725F0EB-70FD-4390-8598-966C307024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A1FDFA-0480-4DD3-B3C5-115B89EFB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08EDC56-D682-439D-8C22-75A556F7F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D771F06-F6CF-4386-868F-E07FD2D59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A448C6-77B5-49AF-B646-75E978997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645540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292B4-9F1C-4920-9588-11C44686F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34D2D6A-4AE5-4543-92AB-8ED83098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482A89-A2F7-405E-8BE6-10A65387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44EFE4-3E56-466B-B5E5-25283830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686434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F13D90B-6749-4398-A9D0-8595DD551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A8C02D4-29E1-43AA-8FB0-F56EAA56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F4E1802-0991-4440-9350-3974A8FD6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985173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DDE2A-4CC4-41F0-9C76-EB86460BB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B75D5A-A1DE-425A-9B62-A9688C5E5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00C836-4CD3-4AFC-A891-C68ABF37A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04A7292-03E4-42FE-8A6A-D5A600A3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CB3CBA-3261-4E50-98D4-1B93AEA9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60BC0C-F09A-4F43-89EA-DAA128D2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59126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152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27F2F-7767-4E2F-8BB9-096285660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A1B2FC5-E965-4614-8C95-2F583FEA1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56FAC1-C00F-4490-8E8E-43B8BBBC9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DCB06D-7F89-42FB-A59E-D3C88244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F557CF-2DD7-477E-972E-A6F850BC3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9AEE91-1B15-44E0-A448-0AF046D3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446726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C7FA15-5E76-47B1-8D60-1D563C4E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524FDF-D569-4099-A1D0-760BF140A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273ACF-0937-4F86-95FC-8E72BF08B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9D10F0-EC32-45AE-80DF-A8EFF08C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BBBAF5-2106-4925-9483-122E9CE3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1922298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FD64B2D-77CE-43FA-9C34-B6BDE481B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B5B79C5-3928-433C-A884-84EAB3CC2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34EDE6-8E3D-4F36-84A1-9ACCF7CD6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BDD0A4-95D7-41D9-95B6-17A914FA5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AFAD0E-E97C-4114-9A25-01359268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585602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63400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3509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4841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2610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70745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78193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09AFBF8-CF06-4B77-B547-2F095A0B3443}"/>
              </a:ext>
            </a:extLst>
          </p:cNvPr>
          <p:cNvCxnSpPr/>
          <p:nvPr userDrawn="1"/>
        </p:nvCxnSpPr>
        <p:spPr>
          <a:xfrm>
            <a:off x="336550" y="6567488"/>
            <a:ext cx="11518900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7">
            <a:extLst>
              <a:ext uri="{FF2B5EF4-FFF2-40B4-BE49-F238E27FC236}">
                <a16:creationId xmlns:a16="http://schemas.microsoft.com/office/drawing/2014/main" id="{C7FB1D9A-6012-45BF-BF46-2EE39F7227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298238" y="6567488"/>
            <a:ext cx="6524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0068BFD8-DBDB-434F-85A5-E2C880B98BFE}" type="slidenum">
              <a:rPr lang="ru-RU" altLang="ru-RU" sz="800" b="1">
                <a:solidFill>
                  <a:srgbClr val="004A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‹#›</a:t>
            </a:fld>
            <a:endParaRPr lang="ru-RU" altLang="ru-RU" sz="800" b="1">
              <a:solidFill>
                <a:srgbClr val="004A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579739-35EA-4DD8-8825-D08935C1856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49700" y="6567488"/>
            <a:ext cx="4292600" cy="200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700" b="1" dirty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</p:spTree>
    <p:extLst>
      <p:ext uri="{BB962C8B-B14F-4D97-AF65-F5344CB8AC3E}">
        <p14:creationId xmlns:p14="http://schemas.microsoft.com/office/powerpoint/2010/main" val="10544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402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9899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65053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27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55302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E6588-B380-4B68-9BAB-DCFC2DD86CC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3965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002E87-263E-451B-B601-8EE937764F8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1C9AA-1264-47A3-92D2-D16B87AF49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09AFBF8-CF06-4B77-B547-2F095A0B3443}"/>
              </a:ext>
            </a:extLst>
          </p:cNvPr>
          <p:cNvCxnSpPr/>
          <p:nvPr userDrawn="1"/>
        </p:nvCxnSpPr>
        <p:spPr>
          <a:xfrm>
            <a:off x="336550" y="6567488"/>
            <a:ext cx="11518900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7">
            <a:extLst>
              <a:ext uri="{FF2B5EF4-FFF2-40B4-BE49-F238E27FC236}">
                <a16:creationId xmlns:a16="http://schemas.microsoft.com/office/drawing/2014/main" id="{C7FB1D9A-6012-45BF-BF46-2EE39F7227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298238" y="6567488"/>
            <a:ext cx="6524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0068BFD8-DBDB-434F-85A5-E2C880B98BFE}" type="slidenum">
              <a:rPr lang="ru-RU" altLang="ru-RU" sz="800" b="1">
                <a:solidFill>
                  <a:srgbClr val="004A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ru-RU" altLang="ru-RU" sz="800" b="1">
              <a:solidFill>
                <a:srgbClr val="004A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579739-35EA-4DD8-8825-D08935C1856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49700" y="6567488"/>
            <a:ext cx="4292600" cy="200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sz="700" b="1" dirty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</p:spTree>
    <p:extLst>
      <p:ext uri="{BB962C8B-B14F-4D97-AF65-F5344CB8AC3E}">
        <p14:creationId xmlns:p14="http://schemas.microsoft.com/office/powerpoint/2010/main" val="14400596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62DBD-7F2C-47FC-ACE7-76018A985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621CEA-C37B-43EB-BD29-283CCA7F3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81DDF9-1CA3-46E9-98DE-DC62912BB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B13267-C2AF-4553-ACAC-6CEE4BD3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9008E0-B6B0-442F-8A91-C59FF50F1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6303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23E7D-9E81-4F5F-A00F-93694817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A81FA0-D16E-498E-BA4D-207848FAA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0AF674-25D9-4B4C-9B0B-A31BC2C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8FA7BD-C6A7-452A-BFBC-AB4F21A2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A6BD57-545A-4070-8393-C7F7B9327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8449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C6AF6-5FE0-4677-A7C9-930FFC616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667E2F-C515-4C42-93CF-FA8B91504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206413-7EED-4615-B2B2-78D7F644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5E25F5-4E37-41B0-8F45-A92C1A44C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5ADE05-77C3-4165-8BE2-5609103B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755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91E58-3A75-4391-951B-AC4D2426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762279-4B17-48FE-BB25-FEC5E0E2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8F5873-B5BD-42CD-923F-E7439A870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2FB2F3-C982-4BC8-9A96-BD39E373D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771F9F-531B-470E-B433-5718DBB14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CA786E-7029-493D-9FC1-D94BEAE0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70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705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C7D4D-6C14-4E29-8CC7-8282FD633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9412B9-1B81-4ECE-B200-8A82E3DE7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8F3F50-46D7-4409-BB63-C56FD9D27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725F0EB-70FD-4390-8598-966C307024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A1FDFA-0480-4DD3-B3C5-115B89EFB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08EDC56-D682-439D-8C22-75A556F7F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D771F06-F6CF-4386-868F-E07FD2D59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A448C6-77B5-49AF-B646-75E978997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832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292B4-9F1C-4920-9588-11C44686F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34D2D6A-4AE5-4543-92AB-8ED83098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482A89-A2F7-405E-8BE6-10A65387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44EFE4-3E56-466B-B5E5-25283830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2263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363FB4E-649E-42A0-96A1-CF5C55D6F1CB}"/>
              </a:ext>
            </a:extLst>
          </p:cNvPr>
          <p:cNvCxnSpPr/>
          <p:nvPr userDrawn="1"/>
        </p:nvCxnSpPr>
        <p:spPr>
          <a:xfrm>
            <a:off x="336550" y="6567488"/>
            <a:ext cx="11518900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69C32F6-F111-4C4F-8065-2F98FCC7037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298238" y="6567488"/>
            <a:ext cx="6524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0068BFD8-DBDB-434F-85A5-E2C880B98BFE}" type="slidenum">
              <a:rPr lang="ru-RU" altLang="ru-RU" sz="800" b="1">
                <a:solidFill>
                  <a:srgbClr val="004A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ru-RU" altLang="ru-RU" sz="800" b="1">
              <a:solidFill>
                <a:srgbClr val="004A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828210-A11F-471D-8115-263BEAEF34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49700" y="6567488"/>
            <a:ext cx="4292600" cy="200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altLang="ru-RU" sz="700" b="1" dirty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</p:spTree>
    <p:extLst>
      <p:ext uri="{BB962C8B-B14F-4D97-AF65-F5344CB8AC3E}">
        <p14:creationId xmlns:p14="http://schemas.microsoft.com/office/powerpoint/2010/main" val="8236396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DDE2A-4CC4-41F0-9C76-EB86460BB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B75D5A-A1DE-425A-9B62-A9688C5E5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00C836-4CD3-4AFC-A891-C68ABF37A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04A7292-03E4-42FE-8A6A-D5A600A3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CB3CBA-3261-4E50-98D4-1B93AEA9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60BC0C-F09A-4F43-89EA-DAA128D2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717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27F2F-7767-4E2F-8BB9-096285660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A1B2FC5-E965-4614-8C95-2F583FEA1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56FAC1-C00F-4490-8E8E-43B8BBBC9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DCB06D-7F89-42FB-A59E-D3C88244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F557CF-2DD7-477E-972E-A6F850BC3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9AEE91-1B15-44E0-A448-0AF046D3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6490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C7FA15-5E76-47B1-8D60-1D563C4E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524FDF-D569-4099-A1D0-760BF140A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273ACF-0937-4F86-95FC-8E72BF08B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9D10F0-EC32-45AE-80DF-A8EFF08C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BBBAF5-2106-4925-9483-122E9CE3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5065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FD64B2D-77CE-43FA-9C34-B6BDE481B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B5B79C5-3928-433C-A884-84EAB3CC2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34EDE6-8E3D-4F36-84A1-9ACCF7CD6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BDD0A4-95D7-41D9-95B6-17A914FA5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AFAD0E-E97C-4114-9A25-01359268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67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8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57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0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0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7062D-20E6-44A0-951F-8748F46EEE18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E67E-FDAC-4CA2-BD36-EB544B60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1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1DCE77-B76C-452A-80DE-0C6AF86A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658636-775C-4CEE-8F53-F518E61CA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374B10-538B-4191-B57C-84F13344DE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C1056-7424-4A1B-B618-04E427A9614C}" type="datetimeFigureOut">
              <a:rPr lang="aa-ET" smtClean="0"/>
              <a:t>10/07/2024</a:t>
            </a:fld>
            <a:endParaRPr lang="aa-ET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35A39A-2607-4D92-90F6-44DC7588C7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9912BE-7A4C-4CDE-A6B1-821E295CB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49BC9-CDEC-47DD-9F84-35D082DCD7F3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19000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02E87-263E-451B-B601-8EE937764F87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1C9AA-1264-47A3-92D2-D16B87AF49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2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1DCE77-B76C-452A-80DE-0C6AF86A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aa-ET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658636-775C-4CEE-8F53-F518E61CA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374B10-538B-4191-B57C-84F13344DE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C1056-7424-4A1B-B618-04E427A9614C}" type="datetimeFigureOut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10/07/2024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35A39A-2607-4D92-90F6-44DC7588C7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9912BE-7A4C-4CDE-A6B1-821E295CB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49BC9-CDEC-47DD-9F84-35D082DCD7F3}" type="slidenum">
              <a:rPr lang="aa-E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a-E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95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837" y="287785"/>
            <a:ext cx="1397000" cy="722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52437" y="3057238"/>
            <a:ext cx="11306175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СПЕЦИАЛЬНЫЕ НАЛОГОВЫЕ РЕЖИМЫ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4E6854FF-CA30-45D0-ADC8-8C13A8011A74}"/>
              </a:ext>
            </a:extLst>
          </p:cNvPr>
          <p:cNvCxnSpPr>
            <a:cxnSpLocks/>
          </p:cNvCxnSpPr>
          <p:nvPr/>
        </p:nvCxnSpPr>
        <p:spPr>
          <a:xfrm>
            <a:off x="442912" y="5251440"/>
            <a:ext cx="1130617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A131F506-7030-4476-ABFC-81C3F98F3575}"/>
              </a:ext>
            </a:extLst>
          </p:cNvPr>
          <p:cNvCxnSpPr>
            <a:cxnSpLocks/>
          </p:cNvCxnSpPr>
          <p:nvPr/>
        </p:nvCxnSpPr>
        <p:spPr>
          <a:xfrm>
            <a:off x="442912" y="1650990"/>
            <a:ext cx="1130617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02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3A5E9434-D452-44AE-A540-219678F79961}"/>
              </a:ext>
            </a:extLst>
          </p:cNvPr>
          <p:cNvSpPr/>
          <p:nvPr/>
        </p:nvSpPr>
        <p:spPr>
          <a:xfrm>
            <a:off x="381000" y="1071748"/>
            <a:ext cx="3822700" cy="1504013"/>
          </a:xfrm>
          <a:prstGeom prst="roundRect">
            <a:avLst>
              <a:gd name="adj" fmla="val 6534"/>
            </a:avLst>
          </a:prstGeom>
          <a:noFill/>
          <a:ln w="28575">
            <a:solidFill>
              <a:srgbClr val="004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334962" y="260630"/>
            <a:ext cx="1043781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1A31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ВСЕОБЩАЯ РЕФОРМА НАЛОГОВЫХ РЕЖИМОВ – ПРЕДЛОЖЕНИЕ</a:t>
            </a: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354CCDB9-236E-4CC7-B004-67043084D6C6}"/>
              </a:ext>
            </a:extLst>
          </p:cNvPr>
          <p:cNvSpPr/>
          <p:nvPr/>
        </p:nvSpPr>
        <p:spPr>
          <a:xfrm>
            <a:off x="-1625600" y="-1239723"/>
            <a:ext cx="1155700" cy="808129"/>
          </a:xfrm>
          <a:prstGeom prst="rect">
            <a:avLst/>
          </a:prstGeom>
          <a:solidFill>
            <a:srgbClr val="004B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483633F-856C-4D22-93C9-35AEE4AE09CB}"/>
              </a:ext>
            </a:extLst>
          </p:cNvPr>
          <p:cNvSpPr txBox="1"/>
          <p:nvPr/>
        </p:nvSpPr>
        <p:spPr>
          <a:xfrm>
            <a:off x="-1625600" y="-431594"/>
            <a:ext cx="1155700" cy="369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#004B78</a:t>
            </a: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C7A38400-D6BB-42FF-B64E-8B89A9D14BB4}"/>
              </a:ext>
            </a:extLst>
          </p:cNvPr>
          <p:cNvSpPr/>
          <p:nvPr/>
        </p:nvSpPr>
        <p:spPr>
          <a:xfrm>
            <a:off x="5305426" y="2896289"/>
            <a:ext cx="6115050" cy="1287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ЕДИНЫЙ СОВОКУПНЫЙ НАЛОГ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вместо КПН и НДС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3 % от </a:t>
            </a: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выручки – «запретительный» список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E0547BD6-7A2F-406B-B8E6-A18AB36F138B}"/>
              </a:ext>
            </a:extLst>
          </p:cNvPr>
          <p:cNvSpPr/>
          <p:nvPr/>
        </p:nvSpPr>
        <p:spPr>
          <a:xfrm>
            <a:off x="5305426" y="1223260"/>
            <a:ext cx="6115050" cy="1184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СОВОКУПНЫЙ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ПЛАТЕЖ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без регистрации ИП, включает все налоги и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соцплатежи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3 % от выручки – «запретительный» список</a:t>
            </a:r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5330AF80-FD18-43E3-B19D-F287F79429FB}"/>
              </a:ext>
            </a:extLst>
          </p:cNvPr>
          <p:cNvSpPr/>
          <p:nvPr/>
        </p:nvSpPr>
        <p:spPr>
          <a:xfrm>
            <a:off x="5305426" y="4709546"/>
            <a:ext cx="6115050" cy="10767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ОБЩЕУСТАНОВЛЕННЫЙ РЕЖИМ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20 % КПН и 12 % НДС</a:t>
            </a:r>
          </a:p>
        </p:txBody>
      </p:sp>
      <p:sp>
        <p:nvSpPr>
          <p:cNvPr id="83" name="Прямоугольник: скругленные углы 82">
            <a:extLst>
              <a:ext uri="{FF2B5EF4-FFF2-40B4-BE49-F238E27FC236}">
                <a16:creationId xmlns:a16="http://schemas.microsoft.com/office/drawing/2014/main" id="{04D207B1-80C7-43E4-954C-3401BEBFF7A1}"/>
              </a:ext>
            </a:extLst>
          </p:cNvPr>
          <p:cNvSpPr/>
          <p:nvPr/>
        </p:nvSpPr>
        <p:spPr>
          <a:xfrm>
            <a:off x="381000" y="2783175"/>
            <a:ext cx="3822700" cy="1504013"/>
          </a:xfrm>
          <a:prstGeom prst="roundRect">
            <a:avLst>
              <a:gd name="adj" fmla="val 6534"/>
            </a:avLst>
          </a:prstGeom>
          <a:noFill/>
          <a:ln w="28575">
            <a:solidFill>
              <a:srgbClr val="004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Прямоугольник: скругленные углы 83">
            <a:extLst>
              <a:ext uri="{FF2B5EF4-FFF2-40B4-BE49-F238E27FC236}">
                <a16:creationId xmlns:a16="http://schemas.microsoft.com/office/drawing/2014/main" id="{612B7768-9063-4239-9496-8067C3EE0D82}"/>
              </a:ext>
            </a:extLst>
          </p:cNvPr>
          <p:cNvSpPr/>
          <p:nvPr/>
        </p:nvSpPr>
        <p:spPr>
          <a:xfrm>
            <a:off x="381000" y="4512704"/>
            <a:ext cx="3822700" cy="1504013"/>
          </a:xfrm>
          <a:prstGeom prst="roundRect">
            <a:avLst>
              <a:gd name="adj" fmla="val 6534"/>
            </a:avLst>
          </a:prstGeom>
          <a:noFill/>
          <a:ln w="28575">
            <a:solidFill>
              <a:srgbClr val="004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92CE813A-1FDD-444F-8A12-D1C64C5B808F}"/>
              </a:ext>
            </a:extLst>
          </p:cNvPr>
          <p:cNvSpPr/>
          <p:nvPr/>
        </p:nvSpPr>
        <p:spPr>
          <a:xfrm>
            <a:off x="682416" y="2941259"/>
            <a:ext cx="3255526" cy="13289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МАЛЫЙ И СРЕДНИЙ БИЗНЕС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>
              <a:defRPr/>
            </a:pPr>
            <a:endParaRPr lang="ru-RU" sz="800" b="1" dirty="0">
              <a:solidFill>
                <a:srgbClr val="0099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(годовой доход до 11 </a:t>
            </a:r>
            <a:r>
              <a:rPr lang="ru-RU" sz="1400" b="1" i="1" dirty="0" err="1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1400" b="1" i="1" dirty="0">
                <a:solidFill>
                  <a:srgbClr val="004B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2AFA7147-1148-4BA9-8EA2-91022063B9BB}"/>
              </a:ext>
            </a:extLst>
          </p:cNvPr>
          <p:cNvSpPr/>
          <p:nvPr/>
        </p:nvSpPr>
        <p:spPr>
          <a:xfrm>
            <a:off x="509242" y="1083788"/>
            <a:ext cx="3611907" cy="1504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САМОЗАНЯТЫЕ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ФИЗИЧЕСКИЕ ЛИЦА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4B7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(годовой доход до 15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4B7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млн.тенге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4B7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3D64E46A-F313-4518-883A-8E905493F176}"/>
              </a:ext>
            </a:extLst>
          </p:cNvPr>
          <p:cNvSpPr/>
          <p:nvPr/>
        </p:nvSpPr>
        <p:spPr>
          <a:xfrm>
            <a:off x="499783" y="4798446"/>
            <a:ext cx="3585133" cy="1076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СРЕДНИЙ И КРУПНЫЙ БИЗНЕС, НЕДРОПОЛЬЗОВАТЕЛИ, ФИН.СЕКТОР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D08AD708-BC05-413D-BF6D-802A25A64358}"/>
              </a:ext>
            </a:extLst>
          </p:cNvPr>
          <p:cNvSpPr/>
          <p:nvPr/>
        </p:nvSpPr>
        <p:spPr>
          <a:xfrm>
            <a:off x="5140889" y="1071748"/>
            <a:ext cx="6425345" cy="1516052"/>
          </a:xfrm>
          <a:prstGeom prst="roundRect">
            <a:avLst>
              <a:gd name="adj" fmla="val 5942"/>
            </a:avLst>
          </a:prstGeom>
          <a:noFill/>
          <a:ln w="28575">
            <a:solidFill>
              <a:srgbClr val="F6B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Прямоугольник: скругленные углы 90">
            <a:extLst>
              <a:ext uri="{FF2B5EF4-FFF2-40B4-BE49-F238E27FC236}">
                <a16:creationId xmlns:a16="http://schemas.microsoft.com/office/drawing/2014/main" id="{148E6B66-D287-440A-B682-74D43CFFEBE5}"/>
              </a:ext>
            </a:extLst>
          </p:cNvPr>
          <p:cNvSpPr/>
          <p:nvPr/>
        </p:nvSpPr>
        <p:spPr>
          <a:xfrm>
            <a:off x="5140889" y="2783175"/>
            <a:ext cx="6425345" cy="1504013"/>
          </a:xfrm>
          <a:prstGeom prst="roundRect">
            <a:avLst>
              <a:gd name="adj" fmla="val 5942"/>
            </a:avLst>
          </a:prstGeom>
          <a:noFill/>
          <a:ln w="28575">
            <a:solidFill>
              <a:srgbClr val="F6B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Прямоугольник: скругленные углы 94">
            <a:extLst>
              <a:ext uri="{FF2B5EF4-FFF2-40B4-BE49-F238E27FC236}">
                <a16:creationId xmlns:a16="http://schemas.microsoft.com/office/drawing/2014/main" id="{CA23BE72-D28D-4E98-A3A4-3529FE7958AC}"/>
              </a:ext>
            </a:extLst>
          </p:cNvPr>
          <p:cNvSpPr/>
          <p:nvPr/>
        </p:nvSpPr>
        <p:spPr>
          <a:xfrm>
            <a:off x="5140889" y="4512704"/>
            <a:ext cx="6425345" cy="1504013"/>
          </a:xfrm>
          <a:prstGeom prst="roundRect">
            <a:avLst>
              <a:gd name="adj" fmla="val 5942"/>
            </a:avLst>
          </a:prstGeom>
          <a:noFill/>
          <a:ln w="28575">
            <a:solidFill>
              <a:srgbClr val="F6B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FE8A7245-8974-47D5-99B9-CC2F26EC5F33}"/>
              </a:ext>
            </a:extLst>
          </p:cNvPr>
          <p:cNvSpPr/>
          <p:nvPr/>
        </p:nvSpPr>
        <p:spPr>
          <a:xfrm>
            <a:off x="4493619" y="1433678"/>
            <a:ext cx="396379" cy="793686"/>
          </a:xfrm>
          <a:prstGeom prst="rightArrow">
            <a:avLst>
              <a:gd name="adj1" fmla="val 50000"/>
              <a:gd name="adj2" fmla="val 70972"/>
            </a:avLst>
          </a:prstGeom>
          <a:gradFill flip="none" rotWithShape="1">
            <a:gsLst>
              <a:gs pos="0">
                <a:srgbClr val="004B78">
                  <a:shade val="30000"/>
                  <a:satMod val="115000"/>
                </a:srgb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Стрелка: вправо 95">
            <a:extLst>
              <a:ext uri="{FF2B5EF4-FFF2-40B4-BE49-F238E27FC236}">
                <a16:creationId xmlns:a16="http://schemas.microsoft.com/office/drawing/2014/main" id="{DF435D83-9C08-44B1-AD55-1850E75D3C3A}"/>
              </a:ext>
            </a:extLst>
          </p:cNvPr>
          <p:cNvSpPr/>
          <p:nvPr/>
        </p:nvSpPr>
        <p:spPr>
          <a:xfrm>
            <a:off x="4493619" y="3138338"/>
            <a:ext cx="396379" cy="793686"/>
          </a:xfrm>
          <a:prstGeom prst="rightArrow">
            <a:avLst>
              <a:gd name="adj1" fmla="val 50000"/>
              <a:gd name="adj2" fmla="val 70972"/>
            </a:avLst>
          </a:prstGeom>
          <a:gradFill flip="none" rotWithShape="1">
            <a:gsLst>
              <a:gs pos="0">
                <a:srgbClr val="004B78">
                  <a:shade val="30000"/>
                  <a:satMod val="115000"/>
                </a:srgb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Стрелка: вправо 96">
            <a:extLst>
              <a:ext uri="{FF2B5EF4-FFF2-40B4-BE49-F238E27FC236}">
                <a16:creationId xmlns:a16="http://schemas.microsoft.com/office/drawing/2014/main" id="{7769F454-5B5B-49B8-B9D9-56B1A4D5EFA9}"/>
              </a:ext>
            </a:extLst>
          </p:cNvPr>
          <p:cNvSpPr/>
          <p:nvPr/>
        </p:nvSpPr>
        <p:spPr>
          <a:xfrm>
            <a:off x="4493619" y="4867867"/>
            <a:ext cx="396379" cy="793686"/>
          </a:xfrm>
          <a:prstGeom prst="rightArrow">
            <a:avLst>
              <a:gd name="adj1" fmla="val 50000"/>
              <a:gd name="adj2" fmla="val 70972"/>
            </a:avLst>
          </a:prstGeom>
          <a:gradFill flip="none" rotWithShape="1">
            <a:gsLst>
              <a:gs pos="0">
                <a:srgbClr val="004B78">
                  <a:shade val="30000"/>
                  <a:satMod val="115000"/>
                </a:srgb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8" name="Рисунок 57">
            <a:extLst>
              <a:ext uri="{FF2B5EF4-FFF2-40B4-BE49-F238E27FC236}">
                <a16:creationId xmlns:a16="http://schemas.microsoft.com/office/drawing/2014/main" id="{84576BBA-B8C1-4CCB-B8DC-59226E7106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8145" y="97822"/>
            <a:ext cx="1008291" cy="521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id="{CEFFFE41-5335-4A65-981F-B04E95C10AB8}"/>
              </a:ext>
            </a:extLst>
          </p:cNvPr>
          <p:cNvCxnSpPr>
            <a:cxnSpLocks/>
          </p:cNvCxnSpPr>
          <p:nvPr/>
        </p:nvCxnSpPr>
        <p:spPr>
          <a:xfrm>
            <a:off x="334963" y="757025"/>
            <a:ext cx="11581473" cy="0"/>
          </a:xfrm>
          <a:prstGeom prst="line">
            <a:avLst/>
          </a:prstGeom>
          <a:ln w="34925">
            <a:gradFill flip="none" rotWithShape="1">
              <a:gsLst>
                <a:gs pos="0">
                  <a:srgbClr val="009999"/>
                </a:gs>
                <a:gs pos="100000">
                  <a:srgbClr val="002060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id="{BE7729F4-775E-4D0C-BD41-485A6F827DE2}"/>
              </a:ext>
            </a:extLst>
          </p:cNvPr>
          <p:cNvCxnSpPr>
            <a:cxnSpLocks/>
          </p:cNvCxnSpPr>
          <p:nvPr/>
        </p:nvCxnSpPr>
        <p:spPr>
          <a:xfrm>
            <a:off x="564658" y="2043338"/>
            <a:ext cx="3428700" cy="0"/>
          </a:xfrm>
          <a:prstGeom prst="line">
            <a:avLst/>
          </a:prstGeom>
          <a:ln w="28575">
            <a:solidFill>
              <a:srgbClr val="F6B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>
            <a:extLst>
              <a:ext uri="{FF2B5EF4-FFF2-40B4-BE49-F238E27FC236}">
                <a16:creationId xmlns:a16="http://schemas.microsoft.com/office/drawing/2014/main" id="{AF563179-EAE7-4872-919E-F59824F3D7A9}"/>
              </a:ext>
            </a:extLst>
          </p:cNvPr>
          <p:cNvCxnSpPr>
            <a:cxnSpLocks/>
          </p:cNvCxnSpPr>
          <p:nvPr/>
        </p:nvCxnSpPr>
        <p:spPr>
          <a:xfrm>
            <a:off x="5869981" y="1923270"/>
            <a:ext cx="5038164" cy="0"/>
          </a:xfrm>
          <a:prstGeom prst="line">
            <a:avLst/>
          </a:prstGeom>
          <a:ln w="28575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>
            <a:extLst>
              <a:ext uri="{FF2B5EF4-FFF2-40B4-BE49-F238E27FC236}">
                <a16:creationId xmlns:a16="http://schemas.microsoft.com/office/drawing/2014/main" id="{7E566B93-2F24-4EB1-AAE4-CFF02CBB1E72}"/>
              </a:ext>
            </a:extLst>
          </p:cNvPr>
          <p:cNvCxnSpPr>
            <a:cxnSpLocks/>
          </p:cNvCxnSpPr>
          <p:nvPr/>
        </p:nvCxnSpPr>
        <p:spPr>
          <a:xfrm>
            <a:off x="5869981" y="3644494"/>
            <a:ext cx="5038164" cy="0"/>
          </a:xfrm>
          <a:prstGeom prst="line">
            <a:avLst/>
          </a:prstGeom>
          <a:ln w="28575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>
            <a:extLst>
              <a:ext uri="{FF2B5EF4-FFF2-40B4-BE49-F238E27FC236}">
                <a16:creationId xmlns:a16="http://schemas.microsoft.com/office/drawing/2014/main" id="{6571E777-2681-4D45-BDFE-9472047D92B4}"/>
              </a:ext>
            </a:extLst>
          </p:cNvPr>
          <p:cNvCxnSpPr>
            <a:cxnSpLocks/>
          </p:cNvCxnSpPr>
          <p:nvPr/>
        </p:nvCxnSpPr>
        <p:spPr>
          <a:xfrm>
            <a:off x="5869981" y="5249177"/>
            <a:ext cx="5038164" cy="0"/>
          </a:xfrm>
          <a:prstGeom prst="line">
            <a:avLst/>
          </a:prstGeom>
          <a:ln w="28575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BE7729F4-775E-4D0C-BD41-485A6F827DE2}"/>
              </a:ext>
            </a:extLst>
          </p:cNvPr>
          <p:cNvCxnSpPr>
            <a:cxnSpLocks/>
          </p:cNvCxnSpPr>
          <p:nvPr/>
        </p:nvCxnSpPr>
        <p:spPr>
          <a:xfrm>
            <a:off x="552168" y="3814673"/>
            <a:ext cx="3428700" cy="0"/>
          </a:xfrm>
          <a:prstGeom prst="line">
            <a:avLst/>
          </a:prstGeom>
          <a:ln w="28575">
            <a:solidFill>
              <a:srgbClr val="F6B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36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354CCDB9-236E-4CC7-B004-67043084D6C6}"/>
              </a:ext>
            </a:extLst>
          </p:cNvPr>
          <p:cNvSpPr/>
          <p:nvPr/>
        </p:nvSpPr>
        <p:spPr>
          <a:xfrm>
            <a:off x="-1625600" y="-1239723"/>
            <a:ext cx="1155700" cy="808129"/>
          </a:xfrm>
          <a:prstGeom prst="rect">
            <a:avLst/>
          </a:prstGeom>
          <a:solidFill>
            <a:srgbClr val="004B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483633F-856C-4D22-93C9-35AEE4AE09CB}"/>
              </a:ext>
            </a:extLst>
          </p:cNvPr>
          <p:cNvSpPr txBox="1"/>
          <p:nvPr/>
        </p:nvSpPr>
        <p:spPr>
          <a:xfrm>
            <a:off x="-1625600" y="-431594"/>
            <a:ext cx="1155700" cy="369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#004B78</a:t>
            </a: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2" name="Рисунок 57">
            <a:extLst>
              <a:ext uri="{FF2B5EF4-FFF2-40B4-BE49-F238E27FC236}">
                <a16:creationId xmlns:a16="http://schemas.microsoft.com/office/drawing/2014/main" id="{8E9A8FA2-2E49-49A4-8A21-F897BE027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8145" y="97822"/>
            <a:ext cx="1008291" cy="521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9670CBF-0BD5-493D-9099-D815E88B3578}"/>
              </a:ext>
            </a:extLst>
          </p:cNvPr>
          <p:cNvCxnSpPr>
            <a:cxnSpLocks/>
          </p:cNvCxnSpPr>
          <p:nvPr/>
        </p:nvCxnSpPr>
        <p:spPr>
          <a:xfrm>
            <a:off x="334963" y="757025"/>
            <a:ext cx="11581473" cy="0"/>
          </a:xfrm>
          <a:prstGeom prst="line">
            <a:avLst/>
          </a:prstGeom>
          <a:ln w="34925">
            <a:gradFill flip="none" rotWithShape="1">
              <a:gsLst>
                <a:gs pos="0">
                  <a:srgbClr val="009999"/>
                </a:gs>
                <a:gs pos="100000">
                  <a:srgbClr val="002060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20">
            <a:extLst>
              <a:ext uri="{FF2B5EF4-FFF2-40B4-BE49-F238E27FC236}">
                <a16:creationId xmlns:a16="http://schemas.microsoft.com/office/drawing/2014/main" id="{2EA7510F-32F9-41D6-9F30-C23070E7ED4E}"/>
              </a:ext>
            </a:extLst>
          </p:cNvPr>
          <p:cNvSpPr/>
          <p:nvPr/>
        </p:nvSpPr>
        <p:spPr>
          <a:xfrm>
            <a:off x="8548" y="9388324"/>
            <a:ext cx="7238999" cy="6451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Скругленный прямоугольник 35">
            <a:extLst>
              <a:ext uri="{FF2B5EF4-FFF2-40B4-BE49-F238E27FC236}">
                <a16:creationId xmlns:a16="http://schemas.microsoft.com/office/drawing/2014/main" id="{01854364-ADF8-46B0-9E51-F53B24A85754}"/>
              </a:ext>
            </a:extLst>
          </p:cNvPr>
          <p:cNvSpPr/>
          <p:nvPr/>
        </p:nvSpPr>
        <p:spPr>
          <a:xfrm>
            <a:off x="275622" y="11472437"/>
            <a:ext cx="4770563" cy="427480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Скругленный прямоугольник 41">
            <a:extLst>
              <a:ext uri="{FF2B5EF4-FFF2-40B4-BE49-F238E27FC236}">
                <a16:creationId xmlns:a16="http://schemas.microsoft.com/office/drawing/2014/main" id="{9997C50C-F668-4E16-96E8-FEA15ED6C07C}"/>
              </a:ext>
            </a:extLst>
          </p:cNvPr>
          <p:cNvSpPr/>
          <p:nvPr/>
        </p:nvSpPr>
        <p:spPr>
          <a:xfrm>
            <a:off x="6524213" y="11511898"/>
            <a:ext cx="4729050" cy="485965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Скругленный прямоугольник 47">
            <a:extLst>
              <a:ext uri="{FF2B5EF4-FFF2-40B4-BE49-F238E27FC236}">
                <a16:creationId xmlns:a16="http://schemas.microsoft.com/office/drawing/2014/main" id="{14BD7ADC-27E1-4D22-83BB-AE30FA88B2E4}"/>
              </a:ext>
            </a:extLst>
          </p:cNvPr>
          <p:cNvSpPr/>
          <p:nvPr/>
        </p:nvSpPr>
        <p:spPr>
          <a:xfrm>
            <a:off x="940870" y="12647998"/>
            <a:ext cx="4977117" cy="594298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116" name="Прямая со стрелкой 115">
            <a:extLst>
              <a:ext uri="{FF2B5EF4-FFF2-40B4-BE49-F238E27FC236}">
                <a16:creationId xmlns:a16="http://schemas.microsoft.com/office/drawing/2014/main" id="{606BD6E9-B47B-48C0-B212-28C40899C170}"/>
              </a:ext>
            </a:extLst>
          </p:cNvPr>
          <p:cNvCxnSpPr>
            <a:cxnSpLocks/>
          </p:cNvCxnSpPr>
          <p:nvPr/>
        </p:nvCxnSpPr>
        <p:spPr>
          <a:xfrm>
            <a:off x="708277" y="2383927"/>
            <a:ext cx="10688283" cy="3890"/>
          </a:xfrm>
          <a:prstGeom prst="straightConnector1">
            <a:avLst/>
          </a:prstGeom>
          <a:ln w="38100">
            <a:solidFill>
              <a:srgbClr val="004B78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>
            <a:extLst>
              <a:ext uri="{FF2B5EF4-FFF2-40B4-BE49-F238E27FC236}">
                <a16:creationId xmlns:a16="http://schemas.microsoft.com/office/drawing/2014/main" id="{AF0FDD17-F89F-4EEB-8EA6-634C9D96866A}"/>
              </a:ext>
            </a:extLst>
          </p:cNvPr>
          <p:cNvCxnSpPr/>
          <p:nvPr/>
        </p:nvCxnSpPr>
        <p:spPr>
          <a:xfrm>
            <a:off x="708277" y="2298260"/>
            <a:ext cx="0" cy="168280"/>
          </a:xfrm>
          <a:prstGeom prst="line">
            <a:avLst/>
          </a:prstGeom>
          <a:ln w="38100">
            <a:solidFill>
              <a:srgbClr val="004B7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>
            <a:extLst>
              <a:ext uri="{FF2B5EF4-FFF2-40B4-BE49-F238E27FC236}">
                <a16:creationId xmlns:a16="http://schemas.microsoft.com/office/drawing/2014/main" id="{6AB81B9A-69BF-4AC3-94ED-ADEE4AA501CF}"/>
              </a:ext>
            </a:extLst>
          </p:cNvPr>
          <p:cNvCxnSpPr/>
          <p:nvPr/>
        </p:nvCxnSpPr>
        <p:spPr>
          <a:xfrm>
            <a:off x="2924745" y="2306403"/>
            <a:ext cx="0" cy="168280"/>
          </a:xfrm>
          <a:prstGeom prst="line">
            <a:avLst/>
          </a:prstGeom>
          <a:ln w="38100">
            <a:solidFill>
              <a:srgbClr val="004B7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>
            <a:extLst>
              <a:ext uri="{FF2B5EF4-FFF2-40B4-BE49-F238E27FC236}">
                <a16:creationId xmlns:a16="http://schemas.microsoft.com/office/drawing/2014/main" id="{66275051-9318-44D8-86B8-7F2B48099D49}"/>
              </a:ext>
            </a:extLst>
          </p:cNvPr>
          <p:cNvCxnSpPr/>
          <p:nvPr/>
        </p:nvCxnSpPr>
        <p:spPr>
          <a:xfrm>
            <a:off x="5617467" y="2306403"/>
            <a:ext cx="0" cy="168280"/>
          </a:xfrm>
          <a:prstGeom prst="line">
            <a:avLst/>
          </a:prstGeom>
          <a:ln w="38100">
            <a:solidFill>
              <a:srgbClr val="004B7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>
            <a:extLst>
              <a:ext uri="{FF2B5EF4-FFF2-40B4-BE49-F238E27FC236}">
                <a16:creationId xmlns:a16="http://schemas.microsoft.com/office/drawing/2014/main" id="{132561E5-45ED-44A3-B174-1807318BA709}"/>
              </a:ext>
            </a:extLst>
          </p:cNvPr>
          <p:cNvCxnSpPr/>
          <p:nvPr/>
        </p:nvCxnSpPr>
        <p:spPr>
          <a:xfrm>
            <a:off x="8367005" y="2296790"/>
            <a:ext cx="0" cy="168280"/>
          </a:xfrm>
          <a:prstGeom prst="line">
            <a:avLst/>
          </a:prstGeom>
          <a:ln w="38100">
            <a:solidFill>
              <a:srgbClr val="004B78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1" name="Правая фигурная скобка 130">
            <a:extLst>
              <a:ext uri="{FF2B5EF4-FFF2-40B4-BE49-F238E27FC236}">
                <a16:creationId xmlns:a16="http://schemas.microsoft.com/office/drawing/2014/main" id="{1171E557-D44C-4384-958E-DFBCE8E04592}"/>
              </a:ext>
            </a:extLst>
          </p:cNvPr>
          <p:cNvSpPr/>
          <p:nvPr/>
        </p:nvSpPr>
        <p:spPr>
          <a:xfrm rot="5400000">
            <a:off x="1650066" y="1912681"/>
            <a:ext cx="321594" cy="2205170"/>
          </a:xfrm>
          <a:prstGeom prst="rightBrace">
            <a:avLst>
              <a:gd name="adj1" fmla="val 66025"/>
              <a:gd name="adj2" fmla="val 48186"/>
            </a:avLst>
          </a:prstGeom>
          <a:ln w="38100">
            <a:solidFill>
              <a:schemeClr val="accent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Прямоугольник 134">
            <a:extLst>
              <a:ext uri="{FF2B5EF4-FFF2-40B4-BE49-F238E27FC236}">
                <a16:creationId xmlns:a16="http://schemas.microsoft.com/office/drawing/2014/main" id="{8D68B7E3-5D9F-4DD8-8036-92EC18C88994}"/>
              </a:ext>
            </a:extLst>
          </p:cNvPr>
          <p:cNvSpPr/>
          <p:nvPr/>
        </p:nvSpPr>
        <p:spPr>
          <a:xfrm>
            <a:off x="2415365" y="1929311"/>
            <a:ext cx="11192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 млн.тг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Прямоугольник 135">
            <a:extLst>
              <a:ext uri="{FF2B5EF4-FFF2-40B4-BE49-F238E27FC236}">
                <a16:creationId xmlns:a16="http://schemas.microsoft.com/office/drawing/2014/main" id="{8454C554-14B8-4D10-8B40-6514A6284529}"/>
              </a:ext>
            </a:extLst>
          </p:cNvPr>
          <p:cNvSpPr/>
          <p:nvPr/>
        </p:nvSpPr>
        <p:spPr>
          <a:xfrm>
            <a:off x="7751234" y="1929311"/>
            <a:ext cx="12341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600" b="1" dirty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млрд.тг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Прямоугольник 136">
            <a:extLst>
              <a:ext uri="{FF2B5EF4-FFF2-40B4-BE49-F238E27FC236}">
                <a16:creationId xmlns:a16="http://schemas.microsoft.com/office/drawing/2014/main" id="{19C67EC5-4D84-4C6A-A4BC-893741FE04F4}"/>
              </a:ext>
            </a:extLst>
          </p:cNvPr>
          <p:cNvSpPr/>
          <p:nvPr/>
        </p:nvSpPr>
        <p:spPr>
          <a:xfrm>
            <a:off x="10569554" y="1929311"/>
            <a:ext cx="9294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1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(доход)</a:t>
            </a: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Правая фигурная скобка 137">
            <a:extLst>
              <a:ext uri="{FF2B5EF4-FFF2-40B4-BE49-F238E27FC236}">
                <a16:creationId xmlns:a16="http://schemas.microsoft.com/office/drawing/2014/main" id="{1905F1C4-37CA-4515-B9C1-9C86079A42B2}"/>
              </a:ext>
            </a:extLst>
          </p:cNvPr>
          <p:cNvSpPr/>
          <p:nvPr/>
        </p:nvSpPr>
        <p:spPr>
          <a:xfrm rot="5400000">
            <a:off x="4119558" y="1672209"/>
            <a:ext cx="312585" cy="2683226"/>
          </a:xfrm>
          <a:prstGeom prst="rightBrace">
            <a:avLst>
              <a:gd name="adj1" fmla="val 66025"/>
              <a:gd name="adj2" fmla="val 48859"/>
            </a:avLst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Правая фигурная скобка 138">
            <a:extLst>
              <a:ext uri="{FF2B5EF4-FFF2-40B4-BE49-F238E27FC236}">
                <a16:creationId xmlns:a16="http://schemas.microsoft.com/office/drawing/2014/main" id="{A98271DA-43B7-495E-8C10-114F8F5CB4A7}"/>
              </a:ext>
            </a:extLst>
          </p:cNvPr>
          <p:cNvSpPr/>
          <p:nvPr/>
        </p:nvSpPr>
        <p:spPr>
          <a:xfrm rot="5400000">
            <a:off x="9623087" y="1577517"/>
            <a:ext cx="336516" cy="2848680"/>
          </a:xfrm>
          <a:prstGeom prst="rightBrace">
            <a:avLst>
              <a:gd name="adj1" fmla="val 64151"/>
              <a:gd name="adj2" fmla="val 49739"/>
            </a:avLst>
          </a:prstGeom>
          <a:ln w="381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Прямоугольник 140">
            <a:extLst>
              <a:ext uri="{FF2B5EF4-FFF2-40B4-BE49-F238E27FC236}">
                <a16:creationId xmlns:a16="http://schemas.microsoft.com/office/drawing/2014/main" id="{AD9C7707-5E1E-4C0C-9D12-D3069DD408C9}"/>
              </a:ext>
            </a:extLst>
          </p:cNvPr>
          <p:cNvSpPr/>
          <p:nvPr/>
        </p:nvSpPr>
        <p:spPr>
          <a:xfrm>
            <a:off x="3531467" y="2553901"/>
            <a:ext cx="155677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5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малый бизнес</a:t>
            </a:r>
            <a:endParaRPr kumimoji="0" lang="ru-RU" sz="15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Прямоугольник 141">
            <a:extLst>
              <a:ext uri="{FF2B5EF4-FFF2-40B4-BE49-F238E27FC236}">
                <a16:creationId xmlns:a16="http://schemas.microsoft.com/office/drawing/2014/main" id="{1AF41EB3-2CEA-4988-BB5B-AB8C653D9EBD}"/>
              </a:ext>
            </a:extLst>
          </p:cNvPr>
          <p:cNvSpPr/>
          <p:nvPr/>
        </p:nvSpPr>
        <p:spPr>
          <a:xfrm>
            <a:off x="1134634" y="2558525"/>
            <a:ext cx="15359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500" b="1" i="1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самозанятые</a:t>
            </a:r>
            <a:endParaRPr kumimoji="0" lang="ru-RU" sz="1500" b="1" i="1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Прямоугольник 142">
            <a:extLst>
              <a:ext uri="{FF2B5EF4-FFF2-40B4-BE49-F238E27FC236}">
                <a16:creationId xmlns:a16="http://schemas.microsoft.com/office/drawing/2014/main" id="{B1D0497C-B391-4353-8A00-DD5F150EA407}"/>
              </a:ext>
            </a:extLst>
          </p:cNvPr>
          <p:cNvSpPr/>
          <p:nvPr/>
        </p:nvSpPr>
        <p:spPr>
          <a:xfrm>
            <a:off x="6179002" y="2558525"/>
            <a:ext cx="170585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5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средний бизнес</a:t>
            </a:r>
            <a:endParaRPr kumimoji="0" lang="ru-RU" sz="1500" b="1" i="1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Прямоугольник 143">
            <a:extLst>
              <a:ext uri="{FF2B5EF4-FFF2-40B4-BE49-F238E27FC236}">
                <a16:creationId xmlns:a16="http://schemas.microsoft.com/office/drawing/2014/main" id="{DA245DD1-48C8-41AE-86F1-B62D4274C94B}"/>
              </a:ext>
            </a:extLst>
          </p:cNvPr>
          <p:cNvSpPr/>
          <p:nvPr/>
        </p:nvSpPr>
        <p:spPr>
          <a:xfrm>
            <a:off x="9033174" y="2553907"/>
            <a:ext cx="173374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5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крупный бизнес</a:t>
            </a:r>
            <a:endParaRPr kumimoji="0" lang="ru-RU" sz="1500" b="1" i="1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Прямоугольник 144">
            <a:extLst>
              <a:ext uri="{FF2B5EF4-FFF2-40B4-BE49-F238E27FC236}">
                <a16:creationId xmlns:a16="http://schemas.microsoft.com/office/drawing/2014/main" id="{A80D7AE7-BD9D-47C1-AD0F-B773BAEFF40A}"/>
              </a:ext>
            </a:extLst>
          </p:cNvPr>
          <p:cNvSpPr/>
          <p:nvPr/>
        </p:nvSpPr>
        <p:spPr>
          <a:xfrm>
            <a:off x="5029995" y="1929311"/>
            <a:ext cx="13032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1,1 млрд.тг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Правая фигурная скобка 146">
            <a:extLst>
              <a:ext uri="{FF2B5EF4-FFF2-40B4-BE49-F238E27FC236}">
                <a16:creationId xmlns:a16="http://schemas.microsoft.com/office/drawing/2014/main" id="{94895AF5-F650-4A87-921C-C74E59F10886}"/>
              </a:ext>
            </a:extLst>
          </p:cNvPr>
          <p:cNvSpPr/>
          <p:nvPr/>
        </p:nvSpPr>
        <p:spPr>
          <a:xfrm rot="5400000">
            <a:off x="6843891" y="1647004"/>
            <a:ext cx="317478" cy="2728745"/>
          </a:xfrm>
          <a:prstGeom prst="rightBrace">
            <a:avLst>
              <a:gd name="adj1" fmla="val 66025"/>
              <a:gd name="adj2" fmla="val 47491"/>
            </a:avLst>
          </a:prstGeom>
          <a:ln w="38100">
            <a:solidFill>
              <a:srgbClr val="FFC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Rectangle 4">
            <a:extLst>
              <a:ext uri="{FF2B5EF4-FFF2-40B4-BE49-F238E27FC236}">
                <a16:creationId xmlns:a16="http://schemas.microsoft.com/office/drawing/2014/main" id="{9B978D71-9F22-4019-B0AB-1AB71BB2A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981" y="4285118"/>
            <a:ext cx="6176290" cy="1077844"/>
          </a:xfrm>
          <a:prstGeom prst="rect">
            <a:avLst/>
          </a:prstGeom>
          <a:noFill/>
          <a:ln>
            <a:noFill/>
          </a:ln>
        </p:spPr>
        <p:txBody>
          <a:bodyPr lIns="91439" tIns="89999" rIns="91439" bIns="89999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УПРОЩЕНИЕ РЕЖИМОВ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ДЛЯ МАЛОГО И СРЕДНЕГО БИЗНЕСА</a:t>
            </a:r>
          </a:p>
        </p:txBody>
      </p:sp>
      <p:sp>
        <p:nvSpPr>
          <p:cNvPr id="149" name="Rectangle 4">
            <a:extLst>
              <a:ext uri="{FF2B5EF4-FFF2-40B4-BE49-F238E27FC236}">
                <a16:creationId xmlns:a16="http://schemas.microsoft.com/office/drawing/2014/main" id="{A4A9DF57-47D5-4EA4-AFE4-C28FFCDC5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5886" y="4285118"/>
            <a:ext cx="3615166" cy="1077843"/>
          </a:xfrm>
          <a:prstGeom prst="rect">
            <a:avLst/>
          </a:prstGeom>
          <a:noFill/>
          <a:ln>
            <a:noFill/>
          </a:ln>
        </p:spPr>
        <p:txBody>
          <a:bodyPr lIns="91439" tIns="89999" rIns="91439" bIns="89999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ОПТИМИЗАЦИЯ РЕЖИМА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ДЛЯ КРУПНОГО БИЗНЕСА</a:t>
            </a:r>
          </a:p>
        </p:txBody>
      </p:sp>
      <p:sp>
        <p:nvSpPr>
          <p:cNvPr id="150" name="Прямоугольник 149">
            <a:extLst>
              <a:ext uri="{FF2B5EF4-FFF2-40B4-BE49-F238E27FC236}">
                <a16:creationId xmlns:a16="http://schemas.microsoft.com/office/drawing/2014/main" id="{D9D14BED-2D06-4200-9A9F-35DDCE19F221}"/>
              </a:ext>
            </a:extLst>
          </p:cNvPr>
          <p:cNvSpPr/>
          <p:nvPr/>
        </p:nvSpPr>
        <p:spPr>
          <a:xfrm>
            <a:off x="563476" y="1929311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A6686357-7E5B-4D2F-A85E-06E2478C62FD}"/>
              </a:ext>
            </a:extLst>
          </p:cNvPr>
          <p:cNvSpPr/>
          <p:nvPr/>
        </p:nvSpPr>
        <p:spPr>
          <a:xfrm>
            <a:off x="1011514" y="4192706"/>
            <a:ext cx="6194757" cy="1233615"/>
          </a:xfrm>
          <a:prstGeom prst="roundRect">
            <a:avLst>
              <a:gd name="adj" fmla="val 11520"/>
            </a:avLst>
          </a:prstGeom>
          <a:noFill/>
          <a:ln w="28575">
            <a:solidFill>
              <a:srgbClr val="FFB8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1" name="Прямоугольник: скругленные углы 150">
            <a:extLst>
              <a:ext uri="{FF2B5EF4-FFF2-40B4-BE49-F238E27FC236}">
                <a16:creationId xmlns:a16="http://schemas.microsoft.com/office/drawing/2014/main" id="{2F88334F-F8D1-4C91-AB1A-E443D0833274}"/>
              </a:ext>
            </a:extLst>
          </p:cNvPr>
          <p:cNvSpPr/>
          <p:nvPr/>
        </p:nvSpPr>
        <p:spPr>
          <a:xfrm>
            <a:off x="8026400" y="4192706"/>
            <a:ext cx="3534652" cy="1233615"/>
          </a:xfrm>
          <a:prstGeom prst="roundRect">
            <a:avLst>
              <a:gd name="adj" fmla="val 11520"/>
            </a:avLst>
          </a:prstGeom>
          <a:noFill/>
          <a:ln w="28575">
            <a:solidFill>
              <a:srgbClr val="FFB8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2" name="Прямоугольник: скругленные углы 151">
            <a:extLst>
              <a:ext uri="{FF2B5EF4-FFF2-40B4-BE49-F238E27FC236}">
                <a16:creationId xmlns:a16="http://schemas.microsoft.com/office/drawing/2014/main" id="{DD4ED152-394D-49E7-B6E9-F697505D0C5F}"/>
              </a:ext>
            </a:extLst>
          </p:cNvPr>
          <p:cNvSpPr/>
          <p:nvPr/>
        </p:nvSpPr>
        <p:spPr>
          <a:xfrm>
            <a:off x="334963" y="1011417"/>
            <a:ext cx="11552634" cy="490281"/>
          </a:xfrm>
          <a:prstGeom prst="roundRect">
            <a:avLst>
              <a:gd name="adj" fmla="val 24438"/>
            </a:avLst>
          </a:prstGeom>
          <a:gradFill>
            <a:gsLst>
              <a:gs pos="0">
                <a:srgbClr val="004B78"/>
              </a:gs>
              <a:gs pos="100000">
                <a:srgbClr val="004B78"/>
              </a:gs>
              <a:gs pos="53000">
                <a:srgbClr val="006666"/>
              </a:gs>
            </a:gsLst>
            <a:lin ang="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6953E9F-8B6F-4FFB-826A-2A9F3A6AFFF2}"/>
              </a:ext>
            </a:extLst>
          </p:cNvPr>
          <p:cNvSpPr txBox="1"/>
          <p:nvPr/>
        </p:nvSpPr>
        <p:spPr>
          <a:xfrm>
            <a:off x="522598" y="1090452"/>
            <a:ext cx="111078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8" marR="0" lvl="0" indent="-7938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СЕГМЕНТАЦИЯ БИЗНЕСА ПО УРОВНЮ ДОХОДОВ В РАЗРЕЗЕ ПРЕДЛАГАЕМЫХ РЕЖИМОВ</a:t>
            </a:r>
          </a:p>
        </p:txBody>
      </p:sp>
      <p:sp>
        <p:nvSpPr>
          <p:cNvPr id="154" name="Скругленный прямоугольник 58">
            <a:extLst>
              <a:ext uri="{FF2B5EF4-FFF2-40B4-BE49-F238E27FC236}">
                <a16:creationId xmlns:a16="http://schemas.microsoft.com/office/drawing/2014/main" id="{023CE92E-0BE4-4FE5-B841-E8CF4AF1372B}"/>
              </a:ext>
            </a:extLst>
          </p:cNvPr>
          <p:cNvSpPr/>
          <p:nvPr/>
        </p:nvSpPr>
        <p:spPr>
          <a:xfrm>
            <a:off x="686281" y="3357007"/>
            <a:ext cx="2340000" cy="492212"/>
          </a:xfrm>
          <a:prstGeom prst="roundRect">
            <a:avLst>
              <a:gd name="adj" fmla="val 50000"/>
            </a:avLst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9324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ЕСП</a:t>
            </a:r>
          </a:p>
        </p:txBody>
      </p:sp>
      <p:sp>
        <p:nvSpPr>
          <p:cNvPr id="155" name="Скругленный прямоугольник 58">
            <a:extLst>
              <a:ext uri="{FF2B5EF4-FFF2-40B4-BE49-F238E27FC236}">
                <a16:creationId xmlns:a16="http://schemas.microsoft.com/office/drawing/2014/main" id="{412A0389-0044-4FE5-AE06-94AF2E4DD498}"/>
              </a:ext>
            </a:extLst>
          </p:cNvPr>
          <p:cNvSpPr/>
          <p:nvPr/>
        </p:nvSpPr>
        <p:spPr>
          <a:xfrm>
            <a:off x="3334309" y="3357007"/>
            <a:ext cx="2340000" cy="492212"/>
          </a:xfrm>
          <a:prstGeom prst="roundRect">
            <a:avLst>
              <a:gd name="adj" fmla="val 50000"/>
            </a:avLst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9324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ЕСН</a:t>
            </a:r>
          </a:p>
          <a:p>
            <a:pPr marL="0" marR="0" lvl="0" indent="0" algn="ctr" defTabSz="29324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(без ведения 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бух.учета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для ИП)</a:t>
            </a:r>
            <a:endParaRPr kumimoji="0" lang="kk-KZ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6" name="Скругленный прямоугольник 58">
            <a:extLst>
              <a:ext uri="{FF2B5EF4-FFF2-40B4-BE49-F238E27FC236}">
                <a16:creationId xmlns:a16="http://schemas.microsoft.com/office/drawing/2014/main" id="{D6C41C4F-ED9B-462B-BFD9-0DAFB2E2A76A}"/>
              </a:ext>
            </a:extLst>
          </p:cNvPr>
          <p:cNvSpPr/>
          <p:nvPr/>
        </p:nvSpPr>
        <p:spPr>
          <a:xfrm>
            <a:off x="5982337" y="3357007"/>
            <a:ext cx="2340000" cy="492212"/>
          </a:xfrm>
          <a:prstGeom prst="roundRect">
            <a:avLst>
              <a:gd name="adj" fmla="val 50000"/>
            </a:avLst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9324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ЕСН/ОУР</a:t>
            </a:r>
          </a:p>
        </p:txBody>
      </p:sp>
      <p:sp>
        <p:nvSpPr>
          <p:cNvPr id="157" name="Скругленный прямоугольник 58">
            <a:extLst>
              <a:ext uri="{FF2B5EF4-FFF2-40B4-BE49-F238E27FC236}">
                <a16:creationId xmlns:a16="http://schemas.microsoft.com/office/drawing/2014/main" id="{CDA31587-5DE8-44DC-9579-A6B7BA95B920}"/>
              </a:ext>
            </a:extLst>
          </p:cNvPr>
          <p:cNvSpPr/>
          <p:nvPr/>
        </p:nvSpPr>
        <p:spPr>
          <a:xfrm>
            <a:off x="8630364" y="3357007"/>
            <a:ext cx="2340000" cy="492212"/>
          </a:xfrm>
          <a:prstGeom prst="roundRect">
            <a:avLst>
              <a:gd name="adj" fmla="val 50000"/>
            </a:avLst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9324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ОУР</a:t>
            </a:r>
          </a:p>
        </p:txBody>
      </p:sp>
      <p:sp>
        <p:nvSpPr>
          <p:cNvPr id="39" name="Google Shape;110;p2"/>
          <p:cNvSpPr/>
          <p:nvPr/>
        </p:nvSpPr>
        <p:spPr>
          <a:xfrm>
            <a:off x="334963" y="270051"/>
            <a:ext cx="1027588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1A31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ВСЕОБЩАЯ РЕФОРМА НАЛОГОВЫХ РЕЖИМОВ – ПРЕДЛОЖЕНИЕ</a:t>
            </a:r>
          </a:p>
        </p:txBody>
      </p:sp>
    </p:spTree>
    <p:extLst>
      <p:ext uri="{BB962C8B-B14F-4D97-AF65-F5344CB8AC3E}">
        <p14:creationId xmlns:p14="http://schemas.microsoft.com/office/powerpoint/2010/main" val="1977057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354CCDB9-236E-4CC7-B004-67043084D6C6}"/>
              </a:ext>
            </a:extLst>
          </p:cNvPr>
          <p:cNvSpPr/>
          <p:nvPr/>
        </p:nvSpPr>
        <p:spPr>
          <a:xfrm>
            <a:off x="-1625600" y="-1239723"/>
            <a:ext cx="1155700" cy="808129"/>
          </a:xfrm>
          <a:prstGeom prst="rect">
            <a:avLst/>
          </a:prstGeom>
          <a:solidFill>
            <a:srgbClr val="004B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483633F-856C-4D22-93C9-35AEE4AE09CB}"/>
              </a:ext>
            </a:extLst>
          </p:cNvPr>
          <p:cNvSpPr txBox="1"/>
          <p:nvPr/>
        </p:nvSpPr>
        <p:spPr>
          <a:xfrm>
            <a:off x="-1625600" y="-431594"/>
            <a:ext cx="1155700" cy="369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#004B78</a:t>
            </a:r>
            <a:endParaRPr kumimoji="0" lang="aa-E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2" name="Рисунок 57">
            <a:extLst>
              <a:ext uri="{FF2B5EF4-FFF2-40B4-BE49-F238E27FC236}">
                <a16:creationId xmlns:a16="http://schemas.microsoft.com/office/drawing/2014/main" id="{8E9A8FA2-2E49-49A4-8A21-F897BE027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8145" y="97822"/>
            <a:ext cx="1008291" cy="521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9670CBF-0BD5-493D-9099-D815E88B3578}"/>
              </a:ext>
            </a:extLst>
          </p:cNvPr>
          <p:cNvCxnSpPr>
            <a:cxnSpLocks/>
          </p:cNvCxnSpPr>
          <p:nvPr/>
        </p:nvCxnSpPr>
        <p:spPr>
          <a:xfrm>
            <a:off x="334963" y="757025"/>
            <a:ext cx="11581473" cy="0"/>
          </a:xfrm>
          <a:prstGeom prst="line">
            <a:avLst/>
          </a:prstGeom>
          <a:ln w="34925">
            <a:gradFill flip="none" rotWithShape="1">
              <a:gsLst>
                <a:gs pos="0">
                  <a:srgbClr val="009999"/>
                </a:gs>
                <a:gs pos="100000">
                  <a:srgbClr val="002060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20">
            <a:extLst>
              <a:ext uri="{FF2B5EF4-FFF2-40B4-BE49-F238E27FC236}">
                <a16:creationId xmlns:a16="http://schemas.microsoft.com/office/drawing/2014/main" id="{2EA7510F-32F9-41D6-9F30-C23070E7ED4E}"/>
              </a:ext>
            </a:extLst>
          </p:cNvPr>
          <p:cNvSpPr/>
          <p:nvPr/>
        </p:nvSpPr>
        <p:spPr>
          <a:xfrm>
            <a:off x="8548" y="9388324"/>
            <a:ext cx="7238999" cy="6451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Скругленный прямоугольник 35">
            <a:extLst>
              <a:ext uri="{FF2B5EF4-FFF2-40B4-BE49-F238E27FC236}">
                <a16:creationId xmlns:a16="http://schemas.microsoft.com/office/drawing/2014/main" id="{01854364-ADF8-46B0-9E51-F53B24A85754}"/>
              </a:ext>
            </a:extLst>
          </p:cNvPr>
          <p:cNvSpPr/>
          <p:nvPr/>
        </p:nvSpPr>
        <p:spPr>
          <a:xfrm>
            <a:off x="275622" y="11472437"/>
            <a:ext cx="4770563" cy="427480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Скругленный прямоугольник 41">
            <a:extLst>
              <a:ext uri="{FF2B5EF4-FFF2-40B4-BE49-F238E27FC236}">
                <a16:creationId xmlns:a16="http://schemas.microsoft.com/office/drawing/2014/main" id="{9997C50C-F668-4E16-96E8-FEA15ED6C07C}"/>
              </a:ext>
            </a:extLst>
          </p:cNvPr>
          <p:cNvSpPr/>
          <p:nvPr/>
        </p:nvSpPr>
        <p:spPr>
          <a:xfrm>
            <a:off x="6524213" y="11511898"/>
            <a:ext cx="4729050" cy="485965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Скругленный прямоугольник 47">
            <a:extLst>
              <a:ext uri="{FF2B5EF4-FFF2-40B4-BE49-F238E27FC236}">
                <a16:creationId xmlns:a16="http://schemas.microsoft.com/office/drawing/2014/main" id="{14BD7ADC-27E1-4D22-83BB-AE30FA88B2E4}"/>
              </a:ext>
            </a:extLst>
          </p:cNvPr>
          <p:cNvSpPr/>
          <p:nvPr/>
        </p:nvSpPr>
        <p:spPr>
          <a:xfrm>
            <a:off x="940870" y="12647998"/>
            <a:ext cx="4977117" cy="594298"/>
          </a:xfrm>
          <a:prstGeom prst="round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Google Shape;110;p2"/>
          <p:cNvSpPr/>
          <p:nvPr/>
        </p:nvSpPr>
        <p:spPr>
          <a:xfrm>
            <a:off x="334963" y="270051"/>
            <a:ext cx="1027588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87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1A31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СПЕЦИАЛЬНЫЕ НАЛОГОВЫЕ РЕЖИМЫ ДЛЯ  МСБ</a:t>
            </a:r>
          </a:p>
        </p:txBody>
      </p:sp>
      <p:graphicFrame>
        <p:nvGraphicFramePr>
          <p:cNvPr id="41" name="Таблица 40">
            <a:extLst>
              <a:ext uri="{FF2B5EF4-FFF2-40B4-BE49-F238E27FC236}">
                <a16:creationId xmlns:a16="http://schemas.microsoft.com/office/drawing/2014/main" id="{55B00B2F-D4DA-4BD6-8DCB-16B8F9CA2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053457"/>
              </p:ext>
            </p:extLst>
          </p:nvPr>
        </p:nvGraphicFramePr>
        <p:xfrm>
          <a:off x="334961" y="987737"/>
          <a:ext cx="11581475" cy="4769966"/>
        </p:xfrm>
        <a:graphic>
          <a:graphicData uri="http://schemas.openxmlformats.org/drawingml/2006/table">
            <a:tbl>
              <a:tblPr/>
              <a:tblGrid>
                <a:gridCol w="2008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9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76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97679">
                  <a:extLst>
                    <a:ext uri="{9D8B030D-6E8A-4147-A177-3AD203B41FA5}">
                      <a16:colId xmlns:a16="http://schemas.microsoft.com/office/drawing/2014/main" val="2016292738"/>
                    </a:ext>
                  </a:extLst>
                </a:gridCol>
                <a:gridCol w="2497679">
                  <a:extLst>
                    <a:ext uri="{9D8B030D-6E8A-4147-A177-3AD203B41FA5}">
                      <a16:colId xmlns:a16="http://schemas.microsoft.com/office/drawing/2014/main" val="2359061928"/>
                    </a:ext>
                  </a:extLst>
                </a:gridCol>
              </a:tblGrid>
              <a:tr h="353984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 Налогового кодекса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Предложение НПП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348743"/>
                  </a:ext>
                </a:extLst>
              </a:tr>
              <a:tr h="353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 по доходу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Ставка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 по доходу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Ставка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87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СНР для самозанятых </a:t>
                      </a:r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(патент, МП, ПЗ)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b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4 080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МРП в год 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млн. тенге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только ОПВ, 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ОПВР,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СО, ОСМС, </a:t>
                      </a:r>
                      <a:r>
                        <a:rPr lang="ru-RU" sz="1400" b="1" i="0" u="sng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 ИПН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b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4 080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МРП в год 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млн. тенге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3 %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только ОПВ, СО, ОСМС, </a:t>
                      </a:r>
                    </a:p>
                    <a:p>
                      <a:pPr algn="ctr" rtl="0" fontAlgn="ctr"/>
                      <a:r>
                        <a:rPr lang="ru-RU" sz="1400" b="1" i="0" u="sng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 ИПН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311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СНР на основе упрощенной декларации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600 000 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МРП </a:t>
                      </a:r>
                      <a:b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год 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0" i="1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 млрд. тенге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(не ведение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бух.учета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ИП </a:t>
                      </a: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пределах дохода  до 135 тыс. МРП </a:t>
                      </a:r>
                      <a:b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(500 млн. тенге))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для В2С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(право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маслихатов на снижение/повышение до 50%)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для производства </a:t>
                      </a:r>
                    </a:p>
                    <a:p>
                      <a:pPr marL="0" algn="ctr" defTabSz="914400" rtl="0" eaLnBrk="1" fontAlgn="ctr" latinLnBrk="0" hangingPunct="1"/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В2В - </a:t>
                      </a:r>
                      <a:r>
                        <a:rPr lang="kk-KZ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товарам, работам и услугам</a:t>
                      </a:r>
                      <a:r>
                        <a:rPr lang="kk-KZ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оказанным налогоплательщикам, применяющим ОУР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млрд. тенге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(не ведение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бух.учета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ИП)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3 %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(с правом понижения до 1,5 %)</a:t>
                      </a:r>
                      <a:endParaRPr lang="ru-RU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1,5 %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(для переработки)</a:t>
                      </a:r>
                      <a:endParaRPr lang="ru-RU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база: оборот </a:t>
                      </a:r>
                      <a:r>
                        <a:rPr lang="ru-RU" sz="1400" b="1" i="0" u="sng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ФОТ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sng" strike="noStrike" kern="1200" baseline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запрет вычетов через СУР (по взаимосвязанным сторонам)</a:t>
                      </a:r>
                      <a:endParaRPr lang="kk-KZ" sz="1400" b="1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88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0078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361</Words>
  <Application>Microsoft Office PowerPoint</Application>
  <PresentationFormat>Широкоэкранный</PresentationFormat>
  <Paragraphs>86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1_Тема Office</vt:lpstr>
      <vt:lpstr>2_Тема Office</vt:lpstr>
      <vt:lpstr>4_Тема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Мулдажанов Куаныш Орынбасарулы</dc:creator>
  <cp:lastModifiedBy>User</cp:lastModifiedBy>
  <cp:revision>19</cp:revision>
  <dcterms:created xsi:type="dcterms:W3CDTF">2024-05-28T10:52:26Z</dcterms:created>
  <dcterms:modified xsi:type="dcterms:W3CDTF">2024-10-07T01:50:00Z</dcterms:modified>
</cp:coreProperties>
</file>